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8"/>
  </p:notesMasterIdLst>
  <p:sldIdLst>
    <p:sldId id="256" r:id="rId2"/>
    <p:sldId id="290" r:id="rId3"/>
    <p:sldId id="285" r:id="rId4"/>
    <p:sldId id="257" r:id="rId5"/>
    <p:sldId id="286" r:id="rId6"/>
    <p:sldId id="259" r:id="rId7"/>
    <p:sldId id="312" r:id="rId8"/>
    <p:sldId id="313" r:id="rId9"/>
    <p:sldId id="292" r:id="rId10"/>
    <p:sldId id="304" r:id="rId11"/>
    <p:sldId id="319" r:id="rId12"/>
    <p:sldId id="315" r:id="rId13"/>
    <p:sldId id="316" r:id="rId14"/>
    <p:sldId id="310" r:id="rId15"/>
    <p:sldId id="318" r:id="rId16"/>
    <p:sldId id="317" r:id="rId17"/>
  </p:sldIdLst>
  <p:sldSz cx="9144000" cy="5143500" type="screen16x9"/>
  <p:notesSz cx="6858000" cy="9144000"/>
  <p:embeddedFontLst>
    <p:embeddedFont>
      <p:font typeface="Aharoni" panose="020B0604020202020204" charset="-79"/>
      <p:bold r:id="rId19"/>
    </p:embeddedFont>
    <p:embeddedFont>
      <p:font typeface="Muli" panose="020B060402020202020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7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D8DE7C1-2BCD-4738-8423-A4154417BF07}">
  <a:tblStyle styleId="{4D8DE7C1-2BCD-4738-8423-A4154417BF0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6" autoAdjust="0"/>
    <p:restoredTop sz="94398" autoAdjust="0"/>
  </p:normalViewPr>
  <p:slideViewPr>
    <p:cSldViewPr>
      <p:cViewPr>
        <p:scale>
          <a:sx n="100" d="100"/>
          <a:sy n="100" d="100"/>
        </p:scale>
        <p:origin x="-368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C85033-59A5-4B91-941E-0BC6ACECC7C9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9DC499E-0390-40C5-81BD-AD14A6D9F680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Daniel Jordan,</a:t>
          </a:r>
        </a:p>
        <a:p>
          <a:r>
            <a:rPr lang="en-US" sz="1800" dirty="0" smtClean="0">
              <a:solidFill>
                <a:schemeClr val="tx1"/>
              </a:solidFill>
            </a:rPr>
            <a:t>Former Student’s Perspective</a:t>
          </a:r>
          <a:endParaRPr lang="en-US" sz="1000" dirty="0">
            <a:solidFill>
              <a:schemeClr val="tx1"/>
            </a:solidFill>
          </a:endParaRPr>
        </a:p>
      </dgm:t>
    </dgm:pt>
    <dgm:pt modelId="{302DEF28-DEF3-44F6-A74B-AD943976380A}" type="parTrans" cxnId="{46F687E0-6399-45CF-91BF-F69D8071ACB9}">
      <dgm:prSet/>
      <dgm:spPr/>
      <dgm:t>
        <a:bodyPr/>
        <a:lstStyle/>
        <a:p>
          <a:endParaRPr lang="en-US"/>
        </a:p>
      </dgm:t>
    </dgm:pt>
    <dgm:pt modelId="{CAAE1A13-84D8-4B83-9626-CACCCF7B4B52}" type="sibTrans" cxnId="{46F687E0-6399-45CF-91BF-F69D8071ACB9}">
      <dgm:prSet/>
      <dgm:spPr/>
      <dgm:t>
        <a:bodyPr/>
        <a:lstStyle/>
        <a:p>
          <a:endParaRPr lang="en-US"/>
        </a:p>
      </dgm:t>
    </dgm:pt>
    <dgm:pt modelId="{9D30425D-299B-4E05-B60A-B99B7F1DD781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Anna Jordan</a:t>
          </a:r>
          <a:r>
            <a:rPr lang="en-US" sz="3200" dirty="0" smtClean="0">
              <a:solidFill>
                <a:schemeClr val="tx1"/>
              </a:solidFill>
            </a:rPr>
            <a:t>,</a:t>
          </a:r>
        </a:p>
        <a:p>
          <a:r>
            <a:rPr lang="en-US" sz="1800" dirty="0" smtClean="0">
              <a:solidFill>
                <a:schemeClr val="tx1"/>
              </a:solidFill>
            </a:rPr>
            <a:t>Parent Perspective</a:t>
          </a:r>
          <a:endParaRPr lang="en-US" sz="2000" dirty="0">
            <a:solidFill>
              <a:schemeClr val="tx1"/>
            </a:solidFill>
          </a:endParaRPr>
        </a:p>
      </dgm:t>
    </dgm:pt>
    <dgm:pt modelId="{437E7751-00B7-4840-936A-40203AA4795B}" type="parTrans" cxnId="{7A5FAAF6-543C-47E1-B117-2CC4F475A631}">
      <dgm:prSet/>
      <dgm:spPr/>
      <dgm:t>
        <a:bodyPr/>
        <a:lstStyle/>
        <a:p>
          <a:endParaRPr lang="en-US"/>
        </a:p>
      </dgm:t>
    </dgm:pt>
    <dgm:pt modelId="{1E71FEFF-26F3-45D4-949B-080C9B4ED604}" type="sibTrans" cxnId="{7A5FAAF6-543C-47E1-B117-2CC4F475A631}">
      <dgm:prSet/>
      <dgm:spPr/>
      <dgm:t>
        <a:bodyPr/>
        <a:lstStyle/>
        <a:p>
          <a:endParaRPr lang="en-US"/>
        </a:p>
      </dgm:t>
    </dgm:pt>
    <dgm:pt modelId="{C04521C1-5ECB-495B-B7F7-6CBC1E9D5C3F}">
      <dgm:prSet phldrT="[Text]" custT="1"/>
      <dgm:spPr/>
      <dgm:t>
        <a:bodyPr/>
        <a:lstStyle/>
        <a:p>
          <a:r>
            <a:rPr lang="en-US" sz="2600" b="0" dirty="0" smtClean="0">
              <a:solidFill>
                <a:schemeClr val="tx1"/>
              </a:solidFill>
            </a:rPr>
            <a:t>Amanda Lewis,</a:t>
          </a:r>
        </a:p>
        <a:p>
          <a:r>
            <a:rPr lang="en-US" sz="1800" b="0" dirty="0" smtClean="0">
              <a:solidFill>
                <a:schemeClr val="tx1"/>
              </a:solidFill>
            </a:rPr>
            <a:t>Teacher Perspective</a:t>
          </a:r>
          <a:endParaRPr lang="en-US" sz="1800" b="0" dirty="0">
            <a:solidFill>
              <a:schemeClr val="tx1"/>
            </a:solidFill>
          </a:endParaRPr>
        </a:p>
      </dgm:t>
    </dgm:pt>
    <dgm:pt modelId="{107AEE52-F8E4-4745-9F5E-2FC30F09B614}" type="parTrans" cxnId="{90D48B9F-E00A-40CE-8155-C0A437638F0F}">
      <dgm:prSet/>
      <dgm:spPr/>
      <dgm:t>
        <a:bodyPr/>
        <a:lstStyle/>
        <a:p>
          <a:endParaRPr lang="en-US"/>
        </a:p>
      </dgm:t>
    </dgm:pt>
    <dgm:pt modelId="{1F9583EE-3B96-4F4A-9258-9A441F907A20}" type="sibTrans" cxnId="{90D48B9F-E00A-40CE-8155-C0A437638F0F}">
      <dgm:prSet/>
      <dgm:spPr/>
      <dgm:t>
        <a:bodyPr/>
        <a:lstStyle/>
        <a:p>
          <a:endParaRPr lang="en-US"/>
        </a:p>
      </dgm:t>
    </dgm:pt>
    <dgm:pt modelId="{033A791C-A1FD-4C69-A897-F2B2B96AF7C8}" type="pres">
      <dgm:prSet presAssocID="{89C85033-59A5-4B91-941E-0BC6ACECC7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C47CE-3234-45AA-9ACC-6DCDA2FB4760}" type="pres">
      <dgm:prSet presAssocID="{09DC499E-0390-40C5-81BD-AD14A6D9F680}" presName="linNode" presStyleCnt="0"/>
      <dgm:spPr/>
      <dgm:t>
        <a:bodyPr/>
        <a:lstStyle/>
        <a:p>
          <a:endParaRPr lang="en-US"/>
        </a:p>
      </dgm:t>
    </dgm:pt>
    <dgm:pt modelId="{134831AA-C566-4538-A82A-45D079E035A3}" type="pres">
      <dgm:prSet presAssocID="{09DC499E-0390-40C5-81BD-AD14A6D9F680}" presName="parentText" presStyleLbl="node1" presStyleIdx="0" presStyleCnt="3" custScaleX="160061" custLinFactNeighborX="72523" custLinFactNeighborY="-106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7EFC1-FB18-4967-AD52-4421E8836EEC}" type="pres">
      <dgm:prSet presAssocID="{CAAE1A13-84D8-4B83-9626-CACCCF7B4B52}" presName="sp" presStyleCnt="0"/>
      <dgm:spPr/>
      <dgm:t>
        <a:bodyPr/>
        <a:lstStyle/>
        <a:p>
          <a:endParaRPr lang="en-US"/>
        </a:p>
      </dgm:t>
    </dgm:pt>
    <dgm:pt modelId="{671B0E61-E97E-4540-9F5F-89E33E03BC00}" type="pres">
      <dgm:prSet presAssocID="{9D30425D-299B-4E05-B60A-B99B7F1DD781}" presName="linNode" presStyleCnt="0"/>
      <dgm:spPr/>
      <dgm:t>
        <a:bodyPr/>
        <a:lstStyle/>
        <a:p>
          <a:endParaRPr lang="en-US"/>
        </a:p>
      </dgm:t>
    </dgm:pt>
    <dgm:pt modelId="{8640007E-43E6-468D-A016-79D5573BEC70}" type="pres">
      <dgm:prSet presAssocID="{9D30425D-299B-4E05-B60A-B99B7F1DD781}" presName="parentText" presStyleLbl="node1" presStyleIdx="1" presStyleCnt="3" custScaleX="160060" custLinFactNeighborX="72523" custLinFactNeighborY="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AE4A6-622B-4774-82A4-240244AFE3D8}" type="pres">
      <dgm:prSet presAssocID="{1E71FEFF-26F3-45D4-949B-080C9B4ED604}" presName="sp" presStyleCnt="0"/>
      <dgm:spPr/>
      <dgm:t>
        <a:bodyPr/>
        <a:lstStyle/>
        <a:p>
          <a:endParaRPr lang="en-US"/>
        </a:p>
      </dgm:t>
    </dgm:pt>
    <dgm:pt modelId="{83ADCF04-FEF3-442D-BB15-7F52C95FDDD6}" type="pres">
      <dgm:prSet presAssocID="{C04521C1-5ECB-495B-B7F7-6CBC1E9D5C3F}" presName="linNode" presStyleCnt="0"/>
      <dgm:spPr/>
      <dgm:t>
        <a:bodyPr/>
        <a:lstStyle/>
        <a:p>
          <a:endParaRPr lang="en-US"/>
        </a:p>
      </dgm:t>
    </dgm:pt>
    <dgm:pt modelId="{E4F0B3B5-B0FE-4925-9ABC-30A72738082C}" type="pres">
      <dgm:prSet presAssocID="{C04521C1-5ECB-495B-B7F7-6CBC1E9D5C3F}" presName="parentText" presStyleLbl="node1" presStyleIdx="2" presStyleCnt="3" custScaleX="160060" custLinFactNeighborX="57508" custLinFactNeighborY="29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48B9F-E00A-40CE-8155-C0A437638F0F}" srcId="{89C85033-59A5-4B91-941E-0BC6ACECC7C9}" destId="{C04521C1-5ECB-495B-B7F7-6CBC1E9D5C3F}" srcOrd="2" destOrd="0" parTransId="{107AEE52-F8E4-4745-9F5E-2FC30F09B614}" sibTransId="{1F9583EE-3B96-4F4A-9258-9A441F907A20}"/>
    <dgm:cxn modelId="{F6392E2E-45D8-4EC3-8AD6-A3F2EB45F74A}" type="presOf" srcId="{89C85033-59A5-4B91-941E-0BC6ACECC7C9}" destId="{033A791C-A1FD-4C69-A897-F2B2B96AF7C8}" srcOrd="0" destOrd="0" presId="urn:microsoft.com/office/officeart/2005/8/layout/vList5"/>
    <dgm:cxn modelId="{37B90FD6-BDBA-4722-8A1B-C0C8BD78B364}" type="presOf" srcId="{09DC499E-0390-40C5-81BD-AD14A6D9F680}" destId="{134831AA-C566-4538-A82A-45D079E035A3}" srcOrd="0" destOrd="0" presId="urn:microsoft.com/office/officeart/2005/8/layout/vList5"/>
    <dgm:cxn modelId="{7A5FAAF6-543C-47E1-B117-2CC4F475A631}" srcId="{89C85033-59A5-4B91-941E-0BC6ACECC7C9}" destId="{9D30425D-299B-4E05-B60A-B99B7F1DD781}" srcOrd="1" destOrd="0" parTransId="{437E7751-00B7-4840-936A-40203AA4795B}" sibTransId="{1E71FEFF-26F3-45D4-949B-080C9B4ED604}"/>
    <dgm:cxn modelId="{46F687E0-6399-45CF-91BF-F69D8071ACB9}" srcId="{89C85033-59A5-4B91-941E-0BC6ACECC7C9}" destId="{09DC499E-0390-40C5-81BD-AD14A6D9F680}" srcOrd="0" destOrd="0" parTransId="{302DEF28-DEF3-44F6-A74B-AD943976380A}" sibTransId="{CAAE1A13-84D8-4B83-9626-CACCCF7B4B52}"/>
    <dgm:cxn modelId="{0C47B2CA-8A50-480F-9CCF-8257FB09AB02}" type="presOf" srcId="{C04521C1-5ECB-495B-B7F7-6CBC1E9D5C3F}" destId="{E4F0B3B5-B0FE-4925-9ABC-30A72738082C}" srcOrd="0" destOrd="0" presId="urn:microsoft.com/office/officeart/2005/8/layout/vList5"/>
    <dgm:cxn modelId="{16AF1DE1-470D-4066-83B8-649337DA1C5E}" type="presOf" srcId="{9D30425D-299B-4E05-B60A-B99B7F1DD781}" destId="{8640007E-43E6-468D-A016-79D5573BEC70}" srcOrd="0" destOrd="0" presId="urn:microsoft.com/office/officeart/2005/8/layout/vList5"/>
    <dgm:cxn modelId="{5A1AC823-200E-43FE-9249-C52B82A48E70}" type="presParOf" srcId="{033A791C-A1FD-4C69-A897-F2B2B96AF7C8}" destId="{B03C47CE-3234-45AA-9ACC-6DCDA2FB4760}" srcOrd="0" destOrd="0" presId="urn:microsoft.com/office/officeart/2005/8/layout/vList5"/>
    <dgm:cxn modelId="{EB607953-E307-4FEB-ACEB-9D61AE692C1D}" type="presParOf" srcId="{B03C47CE-3234-45AA-9ACC-6DCDA2FB4760}" destId="{134831AA-C566-4538-A82A-45D079E035A3}" srcOrd="0" destOrd="0" presId="urn:microsoft.com/office/officeart/2005/8/layout/vList5"/>
    <dgm:cxn modelId="{4B4E7255-616D-4FD1-B832-81BB16CBF0E7}" type="presParOf" srcId="{033A791C-A1FD-4C69-A897-F2B2B96AF7C8}" destId="{7E77EFC1-FB18-4967-AD52-4421E8836EEC}" srcOrd="1" destOrd="0" presId="urn:microsoft.com/office/officeart/2005/8/layout/vList5"/>
    <dgm:cxn modelId="{AE778BAA-0F55-48B4-A624-6EDCB5522865}" type="presParOf" srcId="{033A791C-A1FD-4C69-A897-F2B2B96AF7C8}" destId="{671B0E61-E97E-4540-9F5F-89E33E03BC00}" srcOrd="2" destOrd="0" presId="urn:microsoft.com/office/officeart/2005/8/layout/vList5"/>
    <dgm:cxn modelId="{2E6DE7CC-F4C9-4795-AFAE-F10FF1D69B89}" type="presParOf" srcId="{671B0E61-E97E-4540-9F5F-89E33E03BC00}" destId="{8640007E-43E6-468D-A016-79D5573BEC70}" srcOrd="0" destOrd="0" presId="urn:microsoft.com/office/officeart/2005/8/layout/vList5"/>
    <dgm:cxn modelId="{7729E77C-AF03-4917-8C29-D38274FECD9F}" type="presParOf" srcId="{033A791C-A1FD-4C69-A897-F2B2B96AF7C8}" destId="{532AE4A6-622B-4774-82A4-240244AFE3D8}" srcOrd="3" destOrd="0" presId="urn:microsoft.com/office/officeart/2005/8/layout/vList5"/>
    <dgm:cxn modelId="{A8F93B66-B252-4444-996A-511FD8F38855}" type="presParOf" srcId="{033A791C-A1FD-4C69-A897-F2B2B96AF7C8}" destId="{83ADCF04-FEF3-442D-BB15-7F52C95FDDD6}" srcOrd="4" destOrd="0" presId="urn:microsoft.com/office/officeart/2005/8/layout/vList5"/>
    <dgm:cxn modelId="{E9377357-7F0A-437E-933D-7A177C0B2724}" type="presParOf" srcId="{83ADCF04-FEF3-442D-BB15-7F52C95FDDD6}" destId="{E4F0B3B5-B0FE-4925-9ABC-30A7273808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831AA-C566-4538-A82A-45D079E035A3}">
      <dsp:nvSpPr>
        <dsp:cNvPr id="0" name=""/>
        <dsp:cNvSpPr/>
      </dsp:nvSpPr>
      <dsp:spPr>
        <a:xfrm>
          <a:off x="2389612" y="0"/>
          <a:ext cx="3249187" cy="123601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Daniel Jordan,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Former Student’s Perspective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449949" y="60337"/>
        <a:ext cx="3128513" cy="1115343"/>
      </dsp:txXfrm>
    </dsp:sp>
    <dsp:sp modelId="{8640007E-43E6-468D-A016-79D5573BEC70}">
      <dsp:nvSpPr>
        <dsp:cNvPr id="0" name=""/>
        <dsp:cNvSpPr/>
      </dsp:nvSpPr>
      <dsp:spPr>
        <a:xfrm>
          <a:off x="2389633" y="1300803"/>
          <a:ext cx="3249166" cy="123601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Anna Jordan</a:t>
          </a:r>
          <a:r>
            <a:rPr lang="en-US" sz="3200" kern="1200" dirty="0" smtClean="0">
              <a:solidFill>
                <a:schemeClr val="tx1"/>
              </a:solidFill>
            </a:rPr>
            <a:t>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Parent Perspective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449970" y="1361140"/>
        <a:ext cx="3128492" cy="1115343"/>
      </dsp:txXfrm>
    </dsp:sp>
    <dsp:sp modelId="{E4F0B3B5-B0FE-4925-9ABC-30A72738082C}">
      <dsp:nvSpPr>
        <dsp:cNvPr id="0" name=""/>
        <dsp:cNvSpPr/>
      </dsp:nvSpPr>
      <dsp:spPr>
        <a:xfrm>
          <a:off x="2362200" y="2599382"/>
          <a:ext cx="3249166" cy="123601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tx1"/>
              </a:solidFill>
            </a:rPr>
            <a:t>Amanda Lewis,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Teacher Perspective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2422537" y="2659719"/>
        <a:ext cx="3128492" cy="111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6206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960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50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086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086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931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693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96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69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15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22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87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24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24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15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08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2748000" y="747750"/>
            <a:ext cx="3647999" cy="3647999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7999" cy="3647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24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400"/>
            </a:lvl3pPr>
            <a:lvl4pPr lvl="3" rtl="0">
              <a:spcBef>
                <a:spcPts val="0"/>
              </a:spcBef>
              <a:buNone/>
              <a:defRPr sz="2400"/>
            </a:lvl4pPr>
            <a:lvl5pPr lvl="4" rtl="0">
              <a:spcBef>
                <a:spcPts val="0"/>
              </a:spcBef>
              <a:buNone/>
              <a:defRPr sz="2400"/>
            </a:lvl5pPr>
            <a:lvl6pPr lvl="5" rtl="0">
              <a:spcBef>
                <a:spcPts val="0"/>
              </a:spcBef>
              <a:buNone/>
              <a:defRPr sz="2400"/>
            </a:lvl6pPr>
            <a:lvl7pPr lvl="6" rtl="0">
              <a:spcBef>
                <a:spcPts val="0"/>
              </a:spcBef>
              <a:buNone/>
              <a:defRPr sz="2400"/>
            </a:lvl7pPr>
            <a:lvl8pPr lvl="7" rtl="0">
              <a:spcBef>
                <a:spcPts val="0"/>
              </a:spcBef>
              <a:buNone/>
              <a:defRPr sz="2400"/>
            </a:lvl8pPr>
            <a:lvl9pPr lvl="8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None/>
              <a:defRPr sz="24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400"/>
            </a:lvl3pPr>
            <a:lvl4pPr lvl="3" rtl="0">
              <a:spcBef>
                <a:spcPts val="0"/>
              </a:spcBef>
              <a:buNone/>
              <a:defRPr sz="2400"/>
            </a:lvl4pPr>
            <a:lvl5pPr lvl="4" rtl="0">
              <a:spcBef>
                <a:spcPts val="0"/>
              </a:spcBef>
              <a:buNone/>
              <a:defRPr sz="2400"/>
            </a:lvl5pPr>
            <a:lvl6pPr lvl="5" rtl="0">
              <a:spcBef>
                <a:spcPts val="0"/>
              </a:spcBef>
              <a:buNone/>
              <a:defRPr sz="2400"/>
            </a:lvl6pPr>
            <a:lvl7pPr lvl="6" rtl="0">
              <a:spcBef>
                <a:spcPts val="0"/>
              </a:spcBef>
              <a:buNone/>
              <a:defRPr sz="2400"/>
            </a:lvl7pPr>
            <a:lvl8pPr lvl="7" rtl="0">
              <a:spcBef>
                <a:spcPts val="0"/>
              </a:spcBef>
              <a:buNone/>
              <a:defRPr sz="2400"/>
            </a:lvl8pPr>
            <a:lvl9pPr lvl="8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2380350" y="0"/>
            <a:ext cx="6763800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5840728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83333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75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7" r:id="rId4"/>
  </p:sldLayoutIdLst>
  <p:timing>
    <p:tnLst>
      <p:par>
        <p:cTn id="1" dur="indefinite" restart="never" nodeType="tmRoot"/>
      </p:par>
    </p:tnLst>
  </p:timing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742950"/>
            <a:ext cx="3657600" cy="3657600"/>
          </a:xfrm>
          <a:prstGeom prst="ellipse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6920" y="895350"/>
            <a:ext cx="3647999" cy="3647999"/>
          </a:xfrm>
        </p:spPr>
        <p:txBody>
          <a:bodyPr/>
          <a:lstStyle/>
          <a:p>
            <a:r>
              <a:rPr lang="en-US" sz="2500" dirty="0" smtClean="0">
                <a:solidFill>
                  <a:schemeClr val="tx1"/>
                </a:solidFill>
                <a:latin typeface="+mj-lt"/>
              </a:rPr>
              <a:t>Supporting Choices Workshop</a:t>
            </a:r>
            <a:br>
              <a:rPr lang="en-US" sz="2500" dirty="0" smtClean="0">
                <a:solidFill>
                  <a:schemeClr val="tx1"/>
                </a:solidFill>
                <a:latin typeface="+mj-lt"/>
              </a:rPr>
            </a:br>
            <a:r>
              <a:rPr lang="en-US" sz="25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2500" dirty="0">
                <a:solidFill>
                  <a:schemeClr val="tx1"/>
                </a:solidFill>
                <a:latin typeface="+mj-lt"/>
              </a:rPr>
            </a:b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Friday, July 14, 2017</a:t>
            </a:r>
            <a:br>
              <a:rPr lang="en-US" sz="1600" dirty="0" smtClean="0">
                <a:solidFill>
                  <a:schemeClr val="tx1"/>
                </a:solidFill>
                <a:latin typeface="+mj-lt"/>
              </a:rPr>
            </a:b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Hilton Garden Inn</a:t>
            </a:r>
            <a:br>
              <a:rPr lang="en-US" sz="1600" dirty="0" smtClean="0">
                <a:solidFill>
                  <a:schemeClr val="tx1"/>
                </a:solidFill>
                <a:latin typeface="+mj-lt"/>
              </a:rPr>
            </a:b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Orlando, FL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743200" y="239851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Developing Abilities </a:t>
            </a:r>
            <a:endParaRPr lang="en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052" name="Picture 4" descr="http://aspireblog.org/wp-content/uploads/2013/04/chalkboard-660x3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r="9261"/>
          <a:stretch/>
        </p:blipFill>
        <p:spPr bwMode="auto">
          <a:xfrm>
            <a:off x="2758440" y="971550"/>
            <a:ext cx="6248400" cy="4072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86331" y="1276350"/>
            <a:ext cx="6032338" cy="364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Char char="➜"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463550" lvl="1"/>
            <a:endParaRPr lang="en-US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Workbook for Persons with Disabilities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/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Guide for Parents, Teachers, and Supports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/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Legal Guide for Attorneys, Judges, and Legal Professionals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/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17778" r="34637" b="9814"/>
          <a:stretch/>
        </p:blipFill>
        <p:spPr bwMode="auto">
          <a:xfrm>
            <a:off x="1" y="1200150"/>
            <a:ext cx="2362200" cy="299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46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1200150"/>
            <a:ext cx="3048000" cy="2044500"/>
          </a:xfrm>
        </p:spPr>
        <p:txBody>
          <a:bodyPr/>
          <a:lstStyle/>
          <a:p>
            <a:r>
              <a:rPr lang="en-US" sz="3200" dirty="0" smtClean="0"/>
              <a:t>Breakout Sessions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82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697843">
            <a:off x="3125639" y="1120001"/>
            <a:ext cx="2900296" cy="2910857"/>
          </a:xfrm>
          <a:prstGeom prst="rect">
            <a:avLst/>
          </a:prstGeom>
          <a:solidFill>
            <a:srgbClr val="FFC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51787" y="1276350"/>
            <a:ext cx="3048000" cy="204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Demonstration on Classroom Techniques</a:t>
            </a:r>
            <a:endParaRPr lang="en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579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697843">
            <a:off x="3125639" y="1120001"/>
            <a:ext cx="2900296" cy="2910857"/>
          </a:xfrm>
          <a:prstGeom prst="rect">
            <a:avLst/>
          </a:prstGeom>
          <a:solidFill>
            <a:srgbClr val="FFC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51787" y="1047750"/>
            <a:ext cx="3048000" cy="204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Introduction of Online Modules</a:t>
            </a:r>
            <a:endParaRPr lang="en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157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 idx="4294967295"/>
          </p:nvPr>
        </p:nvSpPr>
        <p:spPr>
          <a:xfrm>
            <a:off x="1447800" y="361950"/>
            <a:ext cx="6781800" cy="117252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8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Questions?</a:t>
            </a:r>
            <a:endParaRPr lang="en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34472"/>
            <a:ext cx="3581400" cy="40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38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543284" y="0"/>
            <a:ext cx="3999899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ctrTitle" idx="4294967295"/>
          </p:nvPr>
        </p:nvSpPr>
        <p:spPr>
          <a:xfrm>
            <a:off x="2503433" y="2266950"/>
            <a:ext cx="4191000" cy="116046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Post-Test and Evaluation</a:t>
            </a:r>
            <a:endParaRPr lang="en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975249" y="3247763"/>
            <a:ext cx="10515600" cy="265546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3550" algn="ctr">
              <a:lnSpc>
                <a:spcPct val="150000"/>
              </a:lnSpc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Take a minute and </a:t>
            </a:r>
            <a:b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please complete</a:t>
            </a:r>
          </a:p>
        </p:txBody>
      </p:sp>
      <p:grpSp>
        <p:nvGrpSpPr>
          <p:cNvPr id="14" name="Shape 515"/>
          <p:cNvGrpSpPr/>
          <p:nvPr/>
        </p:nvGrpSpPr>
        <p:grpSpPr>
          <a:xfrm>
            <a:off x="5163298" y="617587"/>
            <a:ext cx="822710" cy="814354"/>
            <a:chOff x="1923675" y="1633650"/>
            <a:chExt cx="436000" cy="435975"/>
          </a:xfrm>
        </p:grpSpPr>
        <p:sp>
          <p:nvSpPr>
            <p:cNvPr id="15" name="Shape 5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1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5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5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" name="Shape 480"/>
          <p:cNvGrpSpPr/>
          <p:nvPr/>
        </p:nvGrpSpPr>
        <p:grpSpPr>
          <a:xfrm>
            <a:off x="4282551" y="912543"/>
            <a:ext cx="666589" cy="1049607"/>
            <a:chOff x="596350" y="929175"/>
            <a:chExt cx="407950" cy="497475"/>
          </a:xfrm>
        </p:grpSpPr>
        <p:sp>
          <p:nvSpPr>
            <p:cNvPr id="22" name="Shape 481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482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48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484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485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48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487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75936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742950"/>
            <a:ext cx="3657600" cy="3657600"/>
          </a:xfrm>
          <a:prstGeom prst="ellipse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2801" y="666750"/>
            <a:ext cx="3647999" cy="3647999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Thank You!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8116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543284" y="0"/>
            <a:ext cx="3999899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ctrTitle" idx="4294967295"/>
          </p:nvPr>
        </p:nvSpPr>
        <p:spPr>
          <a:xfrm>
            <a:off x="2447733" y="1728632"/>
            <a:ext cx="4191000" cy="116046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Pre-Test</a:t>
            </a:r>
            <a:endParaRPr lang="en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975249" y="3247763"/>
            <a:ext cx="10515600" cy="265546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3550" algn="ctr">
              <a:lnSpc>
                <a:spcPct val="150000"/>
              </a:lnSpc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Take a minute and </a:t>
            </a:r>
            <a:b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please complete</a:t>
            </a:r>
          </a:p>
        </p:txBody>
      </p:sp>
      <p:grpSp>
        <p:nvGrpSpPr>
          <p:cNvPr id="14" name="Shape 515"/>
          <p:cNvGrpSpPr/>
          <p:nvPr/>
        </p:nvGrpSpPr>
        <p:grpSpPr>
          <a:xfrm>
            <a:off x="5163298" y="617587"/>
            <a:ext cx="822710" cy="814354"/>
            <a:chOff x="1923675" y="1633650"/>
            <a:chExt cx="436000" cy="435975"/>
          </a:xfrm>
        </p:grpSpPr>
        <p:sp>
          <p:nvSpPr>
            <p:cNvPr id="15" name="Shape 5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1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5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5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" name="Shape 480"/>
          <p:cNvGrpSpPr/>
          <p:nvPr/>
        </p:nvGrpSpPr>
        <p:grpSpPr>
          <a:xfrm>
            <a:off x="4282551" y="912543"/>
            <a:ext cx="666589" cy="1049607"/>
            <a:chOff x="596350" y="929175"/>
            <a:chExt cx="407950" cy="497475"/>
          </a:xfrm>
        </p:grpSpPr>
        <p:sp>
          <p:nvSpPr>
            <p:cNvPr id="22" name="Shape 481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482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48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484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485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48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487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38232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 idx="4294967295"/>
          </p:nvPr>
        </p:nvSpPr>
        <p:spPr>
          <a:xfrm>
            <a:off x="0" y="361950"/>
            <a:ext cx="9144000" cy="8382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4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Introduction</a:t>
            </a:r>
            <a:endParaRPr lang="en" sz="5400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7214" y="1200150"/>
            <a:ext cx="9144000" cy="394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7214" y="1200150"/>
            <a:ext cx="4495800" cy="394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9255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1" y="2183480"/>
            <a:ext cx="3166160" cy="1558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54" y="3638550"/>
            <a:ext cx="2902974" cy="13509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514600" y="1065116"/>
            <a:ext cx="8382000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255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4242" y="1065116"/>
            <a:ext cx="8382000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255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2" descr="http://gblogistics.eu/wp-content/uploads/2015/05/Team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9" l="0" r="100000">
                        <a14:foregroundMark x1="12069" y1="29470" x2="19732" y2="57947"/>
                        <a14:foregroundMark x1="18008" y1="37748" x2="23563" y2="29801"/>
                        <a14:foregroundMark x1="25862" y1="47682" x2="19732" y2="10927"/>
                        <a14:foregroundMark x1="12261" y1="9272" x2="21456" y2="9272"/>
                        <a14:foregroundMark x1="28161" y1="34437" x2="29119" y2="36093"/>
                        <a14:foregroundMark x1="17050" y1="79801" x2="13985" y2="77815"/>
                        <a14:foregroundMark x1="33333" y1="31457" x2="35057" y2="30132"/>
                        <a14:foregroundMark x1="75479" y1="45033" x2="75862" y2="44702"/>
                        <a14:foregroundMark x1="14559" y1="82450" x2="12069" y2="78477"/>
                        <a14:foregroundMark x1="11494" y1="77815" x2="11494" y2="77815"/>
                        <a14:backgroundMark x1="11303" y1="80132" x2="13027" y2="82450"/>
                        <a14:backgroundMark x1="17433" y1="35430" x2="17433" y2="35430"/>
                        <a14:backgroundMark x1="19157" y1="45033" x2="19157" y2="45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78" y="2154383"/>
            <a:ext cx="4982097" cy="28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777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743200" y="239851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Today’s Goals</a:t>
            </a:r>
            <a:endParaRPr lang="en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052" name="Picture 4" descr="http://aspireblog.org/wp-content/uploads/2013/04/chalkboard-660x3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r="9261"/>
          <a:stretch/>
        </p:blipFill>
        <p:spPr bwMode="auto">
          <a:xfrm>
            <a:off x="2758440" y="971550"/>
            <a:ext cx="6248400" cy="4072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66471" y="1123950"/>
            <a:ext cx="6032338" cy="364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Char char="➜"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463550" lvl="1"/>
            <a:r>
              <a:rPr lang="en-US" b="1" dirty="0" smtClean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latin typeface="+mn-lt"/>
              </a:rPr>
              <a:t>Learn about:</a:t>
            </a:r>
            <a:br>
              <a:rPr lang="en-US" sz="44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400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463550" lvl="1"/>
            <a:endParaRPr lang="en-US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Helping students and families with transitions planning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,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/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Talking about civil rights,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/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Identifying legal status, and</a:t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Discussing available resources</a:t>
            </a: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743200" y="239851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OVERVIEW</a:t>
            </a:r>
            <a:endParaRPr lang="en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052" name="Picture 4" descr="http://aspireblog.org/wp-content/uploads/2013/04/chalkboard-660x3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r="9261"/>
          <a:stretch/>
        </p:blipFill>
        <p:spPr bwMode="auto">
          <a:xfrm>
            <a:off x="2758440" y="971550"/>
            <a:ext cx="6248400" cy="4072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21865" y="1171541"/>
            <a:ext cx="6561269" cy="410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Char char="➜"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463550" lvl="1"/>
            <a:r>
              <a:rPr lang="en-US" b="1" dirty="0" smtClean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Self Advocacy</a:t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Panel Discussion on Legal Rights</a:t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Developing Abilities Materials and Breakout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+mn-lt"/>
              </a:rPr>
              <a:t>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essions </a:t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Classroom Techniques</a:t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  <a:p>
            <a:pPr marL="1203325" lvl="1" indent="-577850">
              <a:buFont typeface="Muli"/>
              <a:buAutoNum type="arabicPeriod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>Online Curriculum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  <a:t/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endParaRPr lang="en-US" sz="4000" b="1" dirty="0" smtClean="0">
              <a:ln>
                <a:solidFill>
                  <a:schemeClr val="tx1"/>
                </a:solidFill>
              </a:ln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522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697843">
            <a:off x="3125639" y="1120001"/>
            <a:ext cx="2900296" cy="2910857"/>
          </a:xfrm>
          <a:prstGeom prst="rect">
            <a:avLst/>
          </a:prstGeom>
          <a:solidFill>
            <a:srgbClr val="FFC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971800" y="1352550"/>
            <a:ext cx="3048000" cy="204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Self Advocacy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Daniel Jordan</a:t>
            </a:r>
            <a:endParaRPr lang="en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697843">
            <a:off x="3125639" y="1120001"/>
            <a:ext cx="2900296" cy="2910857"/>
          </a:xfrm>
          <a:prstGeom prst="rect">
            <a:avLst/>
          </a:prstGeom>
          <a:solidFill>
            <a:srgbClr val="FFC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51787" y="1047750"/>
            <a:ext cx="3048000" cy="204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Panel Discussion</a:t>
            </a:r>
            <a:endParaRPr lang="en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704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 idx="4294967295"/>
          </p:nvPr>
        </p:nvSpPr>
        <p:spPr>
          <a:xfrm>
            <a:off x="0" y="361950"/>
            <a:ext cx="9144000" cy="8382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Why is it important to understand the legal rights that transfer to students at age 18?</a:t>
            </a:r>
            <a:endParaRPr lang="en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00150"/>
            <a:ext cx="9144000" cy="3943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3289483"/>
              </p:ext>
            </p:extLst>
          </p:nvPr>
        </p:nvGraphicFramePr>
        <p:xfrm>
          <a:off x="3429000" y="1254125"/>
          <a:ext cx="56388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nycschoolsblog.files.wordpress.com/2017/03/dsc1672-e1488845655473.jpg?w=350&amp;h=200&amp;crop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4950"/>
            <a:ext cx="533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158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697843">
            <a:off x="3125639" y="1120001"/>
            <a:ext cx="2900296" cy="2910857"/>
          </a:xfrm>
          <a:prstGeom prst="rect">
            <a:avLst/>
          </a:prstGeom>
          <a:solidFill>
            <a:srgbClr val="FFC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51787" y="1136850"/>
            <a:ext cx="3048000" cy="204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Developing Abilities and Restoring Rights</a:t>
            </a:r>
            <a:endParaRPr lang="en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557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377</TotalTime>
  <Words>92</Words>
  <Application>Microsoft Office PowerPoint</Application>
  <PresentationFormat>On-screen Show (16:9)</PresentationFormat>
  <Paragraphs>42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Aharoni</vt:lpstr>
      <vt:lpstr>Muli</vt:lpstr>
      <vt:lpstr>Wingdings</vt:lpstr>
      <vt:lpstr>Banquo template</vt:lpstr>
      <vt:lpstr>Supporting Choices Workshop  Friday, July 14, 2017 Hilton Garden Inn Orlando, FL</vt:lpstr>
      <vt:lpstr>Pre-Test</vt:lpstr>
      <vt:lpstr>Introduction</vt:lpstr>
      <vt:lpstr>Today’s Goals</vt:lpstr>
      <vt:lpstr>OVERVIEW</vt:lpstr>
      <vt:lpstr>Self Advocacy  Daniel Jordan</vt:lpstr>
      <vt:lpstr>Panel Discussion</vt:lpstr>
      <vt:lpstr>Why is it important to understand the legal rights that transfer to students at age 18?</vt:lpstr>
      <vt:lpstr>Developing Abilities and Restoring Rights</vt:lpstr>
      <vt:lpstr>Developing Abilities </vt:lpstr>
      <vt:lpstr>Breakout Sessions</vt:lpstr>
      <vt:lpstr>Demonstration on Classroom Techniques</vt:lpstr>
      <vt:lpstr>Introduction of Online Modules</vt:lpstr>
      <vt:lpstr>Questions?</vt:lpstr>
      <vt:lpstr>Post-Test and Evaluation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Abilities</dc:title>
  <dc:creator>Sande</dc:creator>
  <cp:lastModifiedBy>sande.milton@gmail.com</cp:lastModifiedBy>
  <cp:revision>52</cp:revision>
  <dcterms:modified xsi:type="dcterms:W3CDTF">2017-07-14T04:07:52Z</dcterms:modified>
</cp:coreProperties>
</file>